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legreya Sans SC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DM Sans Bold" panose="020B0604020202020204" charset="0"/>
      <p:regular r:id="rId18"/>
    </p:embeddedFont>
    <p:embeddedFont>
      <p:font typeface="Mokoto" panose="020B0604020202020204" charset="0"/>
      <p:regular r:id="rId19"/>
    </p:embeddedFont>
    <p:embeddedFont>
      <p:font typeface="Montserrat Heavy" panose="020B0604020202020204" charset="0"/>
      <p:regular r:id="rId20"/>
    </p:embeddedFont>
    <p:embeddedFont>
      <p:font typeface="Montserrat Semi-Bold" panose="020B0604020202020204" charset="0"/>
      <p:regular r:id="rId21"/>
    </p:embeddedFont>
    <p:embeddedFont>
      <p:font typeface="Raleway Italic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-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audio" Target="../media/media5.m4a"/><Relationship Id="rId16" Type="http://schemas.openxmlformats.org/officeDocument/2006/relationships/image" Target="../media/image27.png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6814" y="-403607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74092">
            <a:off x="-3513169" y="833962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28919" flipH="1" flipV="1">
            <a:off x="1076036" y="-4819412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4">
              <a:alphaModFix amt="43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76543" y="1776216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089297" y="2947132"/>
            <a:ext cx="10187277" cy="247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AI-Powered YouTube SEO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7841" y="1950097"/>
            <a:ext cx="3310812" cy="30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SEO Video Optimizer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74304" y="7418606"/>
            <a:ext cx="5482510" cy="48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682" i="1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Transforming the Future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89297" y="5674457"/>
            <a:ext cx="9506012" cy="142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11062" b="1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Revolution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B387BBF-FE9A-4494-A4F0-342D1BA88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81"/>
    </mc:Choice>
    <mc:Fallback>
      <p:transition spd="slow" advTm="2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>
            <a:off x="-5799371" y="6668368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8920761" y="-34948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05770" y="2020116"/>
            <a:ext cx="12076460" cy="110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Basic Understanding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90600"/>
            <a:ext cx="1074675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86890" y="4120024"/>
            <a:ext cx="4023946" cy="4106697"/>
            <a:chOff x="0" y="0"/>
            <a:chExt cx="1059805" cy="10815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9805" cy="1081599"/>
            </a:xfrm>
            <a:custGeom>
              <a:avLst/>
              <a:gdLst/>
              <a:ahLst/>
              <a:cxnLst/>
              <a:rect l="l" t="t" r="r" b="b"/>
              <a:pathLst>
                <a:path w="1059805" h="1081599">
                  <a:moveTo>
                    <a:pt x="98122" y="0"/>
                  </a:moveTo>
                  <a:lnTo>
                    <a:pt x="961683" y="0"/>
                  </a:lnTo>
                  <a:cubicBezTo>
                    <a:pt x="987706" y="0"/>
                    <a:pt x="1012664" y="10338"/>
                    <a:pt x="1031065" y="28739"/>
                  </a:cubicBezTo>
                  <a:cubicBezTo>
                    <a:pt x="1049467" y="47141"/>
                    <a:pt x="1059805" y="72098"/>
                    <a:pt x="1059805" y="98122"/>
                  </a:cubicBezTo>
                  <a:lnTo>
                    <a:pt x="1059805" y="983477"/>
                  </a:lnTo>
                  <a:cubicBezTo>
                    <a:pt x="1059805" y="1009501"/>
                    <a:pt x="1049467" y="1034459"/>
                    <a:pt x="1031065" y="1052860"/>
                  </a:cubicBezTo>
                  <a:cubicBezTo>
                    <a:pt x="1012664" y="1071261"/>
                    <a:pt x="987706" y="1081599"/>
                    <a:pt x="961683" y="1081599"/>
                  </a:cubicBezTo>
                  <a:lnTo>
                    <a:pt x="98122" y="1081599"/>
                  </a:lnTo>
                  <a:cubicBezTo>
                    <a:pt x="72098" y="1081599"/>
                    <a:pt x="47141" y="1071261"/>
                    <a:pt x="28739" y="1052860"/>
                  </a:cubicBezTo>
                  <a:cubicBezTo>
                    <a:pt x="10338" y="1034459"/>
                    <a:pt x="0" y="1009501"/>
                    <a:pt x="0" y="983477"/>
                  </a:cubicBezTo>
                  <a:lnTo>
                    <a:pt x="0" y="98122"/>
                  </a:lnTo>
                  <a:cubicBezTo>
                    <a:pt x="0" y="72098"/>
                    <a:pt x="10338" y="47141"/>
                    <a:pt x="28739" y="28739"/>
                  </a:cubicBezTo>
                  <a:cubicBezTo>
                    <a:pt x="47141" y="10338"/>
                    <a:pt x="72098" y="0"/>
                    <a:pt x="981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9805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86890" y="4120024"/>
            <a:ext cx="4023946" cy="4106697"/>
            <a:chOff x="0" y="0"/>
            <a:chExt cx="1059805" cy="10815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9805" cy="1081599"/>
            </a:xfrm>
            <a:custGeom>
              <a:avLst/>
              <a:gdLst/>
              <a:ahLst/>
              <a:cxnLst/>
              <a:rect l="l" t="t" r="r" b="b"/>
              <a:pathLst>
                <a:path w="1059805" h="1081599">
                  <a:moveTo>
                    <a:pt x="98122" y="0"/>
                  </a:moveTo>
                  <a:lnTo>
                    <a:pt x="961683" y="0"/>
                  </a:lnTo>
                  <a:cubicBezTo>
                    <a:pt x="987706" y="0"/>
                    <a:pt x="1012664" y="10338"/>
                    <a:pt x="1031065" y="28739"/>
                  </a:cubicBezTo>
                  <a:cubicBezTo>
                    <a:pt x="1049467" y="47141"/>
                    <a:pt x="1059805" y="72098"/>
                    <a:pt x="1059805" y="98122"/>
                  </a:cubicBezTo>
                  <a:lnTo>
                    <a:pt x="1059805" y="983477"/>
                  </a:lnTo>
                  <a:cubicBezTo>
                    <a:pt x="1059805" y="1009501"/>
                    <a:pt x="1049467" y="1034459"/>
                    <a:pt x="1031065" y="1052860"/>
                  </a:cubicBezTo>
                  <a:cubicBezTo>
                    <a:pt x="1012664" y="1071261"/>
                    <a:pt x="987706" y="1081599"/>
                    <a:pt x="961683" y="1081599"/>
                  </a:cubicBezTo>
                  <a:lnTo>
                    <a:pt x="98122" y="1081599"/>
                  </a:lnTo>
                  <a:cubicBezTo>
                    <a:pt x="72098" y="1081599"/>
                    <a:pt x="47141" y="1071261"/>
                    <a:pt x="28739" y="1052860"/>
                  </a:cubicBezTo>
                  <a:cubicBezTo>
                    <a:pt x="10338" y="1034459"/>
                    <a:pt x="0" y="1009501"/>
                    <a:pt x="0" y="983477"/>
                  </a:cubicBezTo>
                  <a:lnTo>
                    <a:pt x="0" y="98122"/>
                  </a:lnTo>
                  <a:cubicBezTo>
                    <a:pt x="0" y="72098"/>
                    <a:pt x="10338" y="47141"/>
                    <a:pt x="28739" y="28739"/>
                  </a:cubicBezTo>
                  <a:cubicBezTo>
                    <a:pt x="47141" y="10338"/>
                    <a:pt x="72098" y="0"/>
                    <a:pt x="98122" y="0"/>
                  </a:cubicBezTo>
                  <a:close/>
                </a:path>
              </a:pathLst>
            </a:custGeom>
            <a:solidFill>
              <a:srgbClr val="004AAD">
                <a:alpha val="7098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59805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82020" y="4120024"/>
            <a:ext cx="4023946" cy="4106697"/>
            <a:chOff x="0" y="0"/>
            <a:chExt cx="1059805" cy="10815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9805" cy="1081599"/>
            </a:xfrm>
            <a:custGeom>
              <a:avLst/>
              <a:gdLst/>
              <a:ahLst/>
              <a:cxnLst/>
              <a:rect l="l" t="t" r="r" b="b"/>
              <a:pathLst>
                <a:path w="1059805" h="1081599">
                  <a:moveTo>
                    <a:pt x="98122" y="0"/>
                  </a:moveTo>
                  <a:lnTo>
                    <a:pt x="961683" y="0"/>
                  </a:lnTo>
                  <a:cubicBezTo>
                    <a:pt x="987706" y="0"/>
                    <a:pt x="1012664" y="10338"/>
                    <a:pt x="1031065" y="28739"/>
                  </a:cubicBezTo>
                  <a:cubicBezTo>
                    <a:pt x="1049467" y="47141"/>
                    <a:pt x="1059805" y="72098"/>
                    <a:pt x="1059805" y="98122"/>
                  </a:cubicBezTo>
                  <a:lnTo>
                    <a:pt x="1059805" y="983477"/>
                  </a:lnTo>
                  <a:cubicBezTo>
                    <a:pt x="1059805" y="1009501"/>
                    <a:pt x="1049467" y="1034459"/>
                    <a:pt x="1031065" y="1052860"/>
                  </a:cubicBezTo>
                  <a:cubicBezTo>
                    <a:pt x="1012664" y="1071261"/>
                    <a:pt x="987706" y="1081599"/>
                    <a:pt x="961683" y="1081599"/>
                  </a:cubicBezTo>
                  <a:lnTo>
                    <a:pt x="98122" y="1081599"/>
                  </a:lnTo>
                  <a:cubicBezTo>
                    <a:pt x="72098" y="1081599"/>
                    <a:pt x="47141" y="1071261"/>
                    <a:pt x="28739" y="1052860"/>
                  </a:cubicBezTo>
                  <a:cubicBezTo>
                    <a:pt x="10338" y="1034459"/>
                    <a:pt x="0" y="1009501"/>
                    <a:pt x="0" y="983477"/>
                  </a:cubicBezTo>
                  <a:lnTo>
                    <a:pt x="0" y="98122"/>
                  </a:lnTo>
                  <a:cubicBezTo>
                    <a:pt x="0" y="72098"/>
                    <a:pt x="10338" y="47141"/>
                    <a:pt x="28739" y="28739"/>
                  </a:cubicBezTo>
                  <a:cubicBezTo>
                    <a:pt x="47141" y="10338"/>
                    <a:pt x="72098" y="0"/>
                    <a:pt x="981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59805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82020" y="4120024"/>
            <a:ext cx="4023946" cy="4106697"/>
            <a:chOff x="0" y="0"/>
            <a:chExt cx="1059805" cy="10815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59805" cy="1081599"/>
            </a:xfrm>
            <a:custGeom>
              <a:avLst/>
              <a:gdLst/>
              <a:ahLst/>
              <a:cxnLst/>
              <a:rect l="l" t="t" r="r" b="b"/>
              <a:pathLst>
                <a:path w="1059805" h="1081599">
                  <a:moveTo>
                    <a:pt x="98122" y="0"/>
                  </a:moveTo>
                  <a:lnTo>
                    <a:pt x="961683" y="0"/>
                  </a:lnTo>
                  <a:cubicBezTo>
                    <a:pt x="987706" y="0"/>
                    <a:pt x="1012664" y="10338"/>
                    <a:pt x="1031065" y="28739"/>
                  </a:cubicBezTo>
                  <a:cubicBezTo>
                    <a:pt x="1049467" y="47141"/>
                    <a:pt x="1059805" y="72098"/>
                    <a:pt x="1059805" y="98122"/>
                  </a:cubicBezTo>
                  <a:lnTo>
                    <a:pt x="1059805" y="983477"/>
                  </a:lnTo>
                  <a:cubicBezTo>
                    <a:pt x="1059805" y="1009501"/>
                    <a:pt x="1049467" y="1034459"/>
                    <a:pt x="1031065" y="1052860"/>
                  </a:cubicBezTo>
                  <a:cubicBezTo>
                    <a:pt x="1012664" y="1071261"/>
                    <a:pt x="987706" y="1081599"/>
                    <a:pt x="961683" y="1081599"/>
                  </a:cubicBezTo>
                  <a:lnTo>
                    <a:pt x="98122" y="1081599"/>
                  </a:lnTo>
                  <a:cubicBezTo>
                    <a:pt x="72098" y="1081599"/>
                    <a:pt x="47141" y="1071261"/>
                    <a:pt x="28739" y="1052860"/>
                  </a:cubicBezTo>
                  <a:cubicBezTo>
                    <a:pt x="10338" y="1034459"/>
                    <a:pt x="0" y="1009501"/>
                    <a:pt x="0" y="983477"/>
                  </a:cubicBezTo>
                  <a:lnTo>
                    <a:pt x="0" y="98122"/>
                  </a:lnTo>
                  <a:cubicBezTo>
                    <a:pt x="0" y="72098"/>
                    <a:pt x="10338" y="47141"/>
                    <a:pt x="28739" y="28739"/>
                  </a:cubicBezTo>
                  <a:cubicBezTo>
                    <a:pt x="47141" y="10338"/>
                    <a:pt x="72098" y="0"/>
                    <a:pt x="98122" y="0"/>
                  </a:cubicBezTo>
                  <a:close/>
                </a:path>
              </a:pathLst>
            </a:custGeom>
            <a:solidFill>
              <a:srgbClr val="004AAD">
                <a:alpha val="7098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59805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91761" y="4120024"/>
            <a:ext cx="4023946" cy="4106697"/>
            <a:chOff x="0" y="0"/>
            <a:chExt cx="1059805" cy="10815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59805" cy="1081599"/>
            </a:xfrm>
            <a:custGeom>
              <a:avLst/>
              <a:gdLst/>
              <a:ahLst/>
              <a:cxnLst/>
              <a:rect l="l" t="t" r="r" b="b"/>
              <a:pathLst>
                <a:path w="1059805" h="1081599">
                  <a:moveTo>
                    <a:pt x="98122" y="0"/>
                  </a:moveTo>
                  <a:lnTo>
                    <a:pt x="961683" y="0"/>
                  </a:lnTo>
                  <a:cubicBezTo>
                    <a:pt x="987706" y="0"/>
                    <a:pt x="1012664" y="10338"/>
                    <a:pt x="1031065" y="28739"/>
                  </a:cubicBezTo>
                  <a:cubicBezTo>
                    <a:pt x="1049467" y="47141"/>
                    <a:pt x="1059805" y="72098"/>
                    <a:pt x="1059805" y="98122"/>
                  </a:cubicBezTo>
                  <a:lnTo>
                    <a:pt x="1059805" y="983477"/>
                  </a:lnTo>
                  <a:cubicBezTo>
                    <a:pt x="1059805" y="1009501"/>
                    <a:pt x="1049467" y="1034459"/>
                    <a:pt x="1031065" y="1052860"/>
                  </a:cubicBezTo>
                  <a:cubicBezTo>
                    <a:pt x="1012664" y="1071261"/>
                    <a:pt x="987706" y="1081599"/>
                    <a:pt x="961683" y="1081599"/>
                  </a:cubicBezTo>
                  <a:lnTo>
                    <a:pt x="98122" y="1081599"/>
                  </a:lnTo>
                  <a:cubicBezTo>
                    <a:pt x="72098" y="1081599"/>
                    <a:pt x="47141" y="1071261"/>
                    <a:pt x="28739" y="1052860"/>
                  </a:cubicBezTo>
                  <a:cubicBezTo>
                    <a:pt x="10338" y="1034459"/>
                    <a:pt x="0" y="1009501"/>
                    <a:pt x="0" y="983477"/>
                  </a:cubicBezTo>
                  <a:lnTo>
                    <a:pt x="0" y="98122"/>
                  </a:lnTo>
                  <a:cubicBezTo>
                    <a:pt x="0" y="72098"/>
                    <a:pt x="10338" y="47141"/>
                    <a:pt x="28739" y="28739"/>
                  </a:cubicBezTo>
                  <a:cubicBezTo>
                    <a:pt x="47141" y="10338"/>
                    <a:pt x="72098" y="0"/>
                    <a:pt x="981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59805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91761" y="4120024"/>
            <a:ext cx="4023946" cy="4106697"/>
            <a:chOff x="0" y="0"/>
            <a:chExt cx="1059805" cy="108159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59805" cy="1081599"/>
            </a:xfrm>
            <a:custGeom>
              <a:avLst/>
              <a:gdLst/>
              <a:ahLst/>
              <a:cxnLst/>
              <a:rect l="l" t="t" r="r" b="b"/>
              <a:pathLst>
                <a:path w="1059805" h="1081599">
                  <a:moveTo>
                    <a:pt x="98122" y="0"/>
                  </a:moveTo>
                  <a:lnTo>
                    <a:pt x="961683" y="0"/>
                  </a:lnTo>
                  <a:cubicBezTo>
                    <a:pt x="987706" y="0"/>
                    <a:pt x="1012664" y="10338"/>
                    <a:pt x="1031065" y="28739"/>
                  </a:cubicBezTo>
                  <a:cubicBezTo>
                    <a:pt x="1049467" y="47141"/>
                    <a:pt x="1059805" y="72098"/>
                    <a:pt x="1059805" y="98122"/>
                  </a:cubicBezTo>
                  <a:lnTo>
                    <a:pt x="1059805" y="983477"/>
                  </a:lnTo>
                  <a:cubicBezTo>
                    <a:pt x="1059805" y="1009501"/>
                    <a:pt x="1049467" y="1034459"/>
                    <a:pt x="1031065" y="1052860"/>
                  </a:cubicBezTo>
                  <a:cubicBezTo>
                    <a:pt x="1012664" y="1071261"/>
                    <a:pt x="987706" y="1081599"/>
                    <a:pt x="961683" y="1081599"/>
                  </a:cubicBezTo>
                  <a:lnTo>
                    <a:pt x="98122" y="1081599"/>
                  </a:lnTo>
                  <a:cubicBezTo>
                    <a:pt x="72098" y="1081599"/>
                    <a:pt x="47141" y="1071261"/>
                    <a:pt x="28739" y="1052860"/>
                  </a:cubicBezTo>
                  <a:cubicBezTo>
                    <a:pt x="10338" y="1034459"/>
                    <a:pt x="0" y="1009501"/>
                    <a:pt x="0" y="983477"/>
                  </a:cubicBezTo>
                  <a:lnTo>
                    <a:pt x="0" y="98122"/>
                  </a:lnTo>
                  <a:cubicBezTo>
                    <a:pt x="0" y="72098"/>
                    <a:pt x="10338" y="47141"/>
                    <a:pt x="28739" y="28739"/>
                  </a:cubicBezTo>
                  <a:cubicBezTo>
                    <a:pt x="47141" y="10338"/>
                    <a:pt x="72098" y="0"/>
                    <a:pt x="98122" y="0"/>
                  </a:cubicBezTo>
                  <a:close/>
                </a:path>
              </a:pathLst>
            </a:custGeom>
            <a:solidFill>
              <a:srgbClr val="004AAD">
                <a:alpha val="7098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59805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17185" y="4413031"/>
            <a:ext cx="2314884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Overview</a:t>
            </a:r>
          </a:p>
        </p:txBody>
      </p:sp>
      <p:sp>
        <p:nvSpPr>
          <p:cNvPr id="25" name="Freeform 25"/>
          <p:cNvSpPr/>
          <p:nvPr/>
        </p:nvSpPr>
        <p:spPr>
          <a:xfrm>
            <a:off x="1921014" y="4313383"/>
            <a:ext cx="596171" cy="596171"/>
          </a:xfrm>
          <a:custGeom>
            <a:avLst/>
            <a:gdLst/>
            <a:ahLst/>
            <a:cxnLst/>
            <a:rect l="l" t="t" r="r" b="b"/>
            <a:pathLst>
              <a:path w="596171" h="596171">
                <a:moveTo>
                  <a:pt x="0" y="0"/>
                </a:moveTo>
                <a:lnTo>
                  <a:pt x="596171" y="0"/>
                </a:lnTo>
                <a:lnTo>
                  <a:pt x="596171" y="596171"/>
                </a:lnTo>
                <a:lnTo>
                  <a:pt x="0" y="596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473441" y="4413031"/>
            <a:ext cx="1188310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</a:t>
            </a:r>
          </a:p>
        </p:txBody>
      </p:sp>
      <p:sp>
        <p:nvSpPr>
          <p:cNvPr id="27" name="Freeform 27"/>
          <p:cNvSpPr/>
          <p:nvPr/>
        </p:nvSpPr>
        <p:spPr>
          <a:xfrm>
            <a:off x="7906053" y="4225546"/>
            <a:ext cx="684008" cy="684008"/>
          </a:xfrm>
          <a:custGeom>
            <a:avLst/>
            <a:gdLst/>
            <a:ahLst/>
            <a:cxnLst/>
            <a:rect l="l" t="t" r="r" b="b"/>
            <a:pathLst>
              <a:path w="684008" h="684008">
                <a:moveTo>
                  <a:pt x="0" y="0"/>
                </a:moveTo>
                <a:lnTo>
                  <a:pt x="684008" y="0"/>
                </a:lnTo>
                <a:lnTo>
                  <a:pt x="684008" y="684008"/>
                </a:lnTo>
                <a:lnTo>
                  <a:pt x="0" y="684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891974" y="4357301"/>
            <a:ext cx="508335" cy="508335"/>
          </a:xfrm>
          <a:custGeom>
            <a:avLst/>
            <a:gdLst/>
            <a:ahLst/>
            <a:cxnLst/>
            <a:rect l="l" t="t" r="r" b="b"/>
            <a:pathLst>
              <a:path w="508335" h="508335">
                <a:moveTo>
                  <a:pt x="0" y="0"/>
                </a:moveTo>
                <a:lnTo>
                  <a:pt x="508334" y="0"/>
                </a:lnTo>
                <a:lnTo>
                  <a:pt x="508334" y="508335"/>
                </a:lnTo>
                <a:lnTo>
                  <a:pt x="0" y="508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3400308" y="4413031"/>
            <a:ext cx="2664194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Opportunity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21014" y="5198330"/>
            <a:ext cx="3121537" cy="219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Content creators struggle with manual keyword and hashtag selection.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Lack of tools for automated SEO optimization for videos.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Time-consuming and affects content visibility.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107438" y="5198330"/>
            <a:ext cx="3782851" cy="219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AI-powered tool analyzes video/audio for relevant keywords and hashtags.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Generates SEO-optimized descriptions automatically.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Enhances discoverability and saves time.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942965" y="5198330"/>
            <a:ext cx="3121537" cy="2473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Growing demand for SEO tools in the creator economy.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Rising competition among digital marketers and influencers.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Scalable solution to address future market trends.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CD91877A-16ED-49C5-847B-A8B20F581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33"/>
    </mc:Choice>
    <mc:Fallback>
      <p:transition spd="slow" advTm="43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57537" y="2752403"/>
            <a:ext cx="566383" cy="566383"/>
          </a:xfrm>
          <a:custGeom>
            <a:avLst/>
            <a:gdLst/>
            <a:ahLst/>
            <a:cxnLst/>
            <a:rect l="l" t="t" r="r" b="b"/>
            <a:pathLst>
              <a:path w="566383" h="566383">
                <a:moveTo>
                  <a:pt x="0" y="0"/>
                </a:moveTo>
                <a:lnTo>
                  <a:pt x="566383" y="0"/>
                </a:lnTo>
                <a:lnTo>
                  <a:pt x="566383" y="566383"/>
                </a:lnTo>
                <a:lnTo>
                  <a:pt x="0" y="5663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11631" y="3202714"/>
            <a:ext cx="566383" cy="566383"/>
          </a:xfrm>
          <a:custGeom>
            <a:avLst/>
            <a:gdLst/>
            <a:ahLst/>
            <a:cxnLst/>
            <a:rect l="l" t="t" r="r" b="b"/>
            <a:pathLst>
              <a:path w="566383" h="566383">
                <a:moveTo>
                  <a:pt x="0" y="0"/>
                </a:moveTo>
                <a:lnTo>
                  <a:pt x="566383" y="0"/>
                </a:lnTo>
                <a:lnTo>
                  <a:pt x="566383" y="566383"/>
                </a:lnTo>
                <a:lnTo>
                  <a:pt x="0" y="56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78014" y="1118159"/>
            <a:ext cx="10782869" cy="110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Main Components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52790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81661" y="3908545"/>
            <a:ext cx="222632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Backend(FastAPI)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16618" y="3458234"/>
            <a:ext cx="324822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Frontend(React/Tailwind)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415850" y="2714017"/>
            <a:ext cx="566383" cy="566383"/>
          </a:xfrm>
          <a:custGeom>
            <a:avLst/>
            <a:gdLst/>
            <a:ahLst/>
            <a:cxnLst/>
            <a:rect l="l" t="t" r="r" b="b"/>
            <a:pathLst>
              <a:path w="566383" h="566383">
                <a:moveTo>
                  <a:pt x="0" y="0"/>
                </a:moveTo>
                <a:lnTo>
                  <a:pt x="566383" y="0"/>
                </a:lnTo>
                <a:lnTo>
                  <a:pt x="566383" y="566382"/>
                </a:lnTo>
                <a:lnTo>
                  <a:pt x="0" y="566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585880" y="3419847"/>
            <a:ext cx="222632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Models</a:t>
            </a:r>
          </a:p>
        </p:txBody>
      </p:sp>
      <p:sp>
        <p:nvSpPr>
          <p:cNvPr id="12" name="Freeform 12"/>
          <p:cNvSpPr/>
          <p:nvPr/>
        </p:nvSpPr>
        <p:spPr>
          <a:xfrm>
            <a:off x="9574346" y="7803832"/>
            <a:ext cx="566383" cy="566383"/>
          </a:xfrm>
          <a:custGeom>
            <a:avLst/>
            <a:gdLst/>
            <a:ahLst/>
            <a:cxnLst/>
            <a:rect l="l" t="t" r="r" b="b"/>
            <a:pathLst>
              <a:path w="566383" h="566383">
                <a:moveTo>
                  <a:pt x="0" y="0"/>
                </a:moveTo>
                <a:lnTo>
                  <a:pt x="566383" y="0"/>
                </a:lnTo>
                <a:lnTo>
                  <a:pt x="566383" y="566383"/>
                </a:lnTo>
                <a:lnTo>
                  <a:pt x="0" y="5663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764620" y="8474990"/>
            <a:ext cx="222632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Storage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51062" y="4502885"/>
            <a:ext cx="5287522" cy="5396258"/>
            <a:chOff x="0" y="0"/>
            <a:chExt cx="1059805" cy="10815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9805" cy="1081599"/>
            </a:xfrm>
            <a:custGeom>
              <a:avLst/>
              <a:gdLst/>
              <a:ahLst/>
              <a:cxnLst/>
              <a:rect l="l" t="t" r="r" b="b"/>
              <a:pathLst>
                <a:path w="1059805" h="1081599">
                  <a:moveTo>
                    <a:pt x="74674" y="0"/>
                  </a:moveTo>
                  <a:lnTo>
                    <a:pt x="985131" y="0"/>
                  </a:lnTo>
                  <a:cubicBezTo>
                    <a:pt x="1026372" y="0"/>
                    <a:pt x="1059805" y="33432"/>
                    <a:pt x="1059805" y="74674"/>
                  </a:cubicBezTo>
                  <a:lnTo>
                    <a:pt x="1059805" y="1006926"/>
                  </a:lnTo>
                  <a:cubicBezTo>
                    <a:pt x="1059805" y="1048167"/>
                    <a:pt x="1026372" y="1081599"/>
                    <a:pt x="985131" y="1081599"/>
                  </a:cubicBezTo>
                  <a:lnTo>
                    <a:pt x="74674" y="1081599"/>
                  </a:lnTo>
                  <a:cubicBezTo>
                    <a:pt x="33432" y="1081599"/>
                    <a:pt x="0" y="1048167"/>
                    <a:pt x="0" y="1006926"/>
                  </a:cubicBezTo>
                  <a:lnTo>
                    <a:pt x="0" y="74674"/>
                  </a:lnTo>
                  <a:cubicBezTo>
                    <a:pt x="0" y="33432"/>
                    <a:pt x="33432" y="0"/>
                    <a:pt x="746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59805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51062" y="4502885"/>
            <a:ext cx="5287522" cy="5396258"/>
            <a:chOff x="0" y="0"/>
            <a:chExt cx="1059805" cy="108159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59805" cy="1081599"/>
            </a:xfrm>
            <a:custGeom>
              <a:avLst/>
              <a:gdLst/>
              <a:ahLst/>
              <a:cxnLst/>
              <a:rect l="l" t="t" r="r" b="b"/>
              <a:pathLst>
                <a:path w="1059805" h="1081599">
                  <a:moveTo>
                    <a:pt x="74674" y="0"/>
                  </a:moveTo>
                  <a:lnTo>
                    <a:pt x="985131" y="0"/>
                  </a:lnTo>
                  <a:cubicBezTo>
                    <a:pt x="1026372" y="0"/>
                    <a:pt x="1059805" y="33432"/>
                    <a:pt x="1059805" y="74674"/>
                  </a:cubicBezTo>
                  <a:lnTo>
                    <a:pt x="1059805" y="1006926"/>
                  </a:lnTo>
                  <a:cubicBezTo>
                    <a:pt x="1059805" y="1048167"/>
                    <a:pt x="1026372" y="1081599"/>
                    <a:pt x="985131" y="1081599"/>
                  </a:cubicBezTo>
                  <a:lnTo>
                    <a:pt x="74674" y="1081599"/>
                  </a:lnTo>
                  <a:cubicBezTo>
                    <a:pt x="33432" y="1081599"/>
                    <a:pt x="0" y="1048167"/>
                    <a:pt x="0" y="1006926"/>
                  </a:cubicBezTo>
                  <a:lnTo>
                    <a:pt x="0" y="74674"/>
                  </a:lnTo>
                  <a:cubicBezTo>
                    <a:pt x="0" y="33432"/>
                    <a:pt x="33432" y="0"/>
                    <a:pt x="74674" y="0"/>
                  </a:cubicBezTo>
                  <a:close/>
                </a:path>
              </a:pathLst>
            </a:custGeom>
            <a:solidFill>
              <a:srgbClr val="004AAD">
                <a:alpha val="7098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59805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76703" y="4853830"/>
            <a:ext cx="4036238" cy="495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Endpoints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Handles video uploads, audio extraction, text conversion, and keyword generation.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0E2ED"/>
                </a:solidFill>
                <a:latin typeface="Canva Sans"/>
                <a:ea typeface="Canva Sans"/>
                <a:cs typeface="Canva Sans"/>
                <a:sym typeface="Canva Sans"/>
              </a:rPr>
              <a:t>Functions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upload_video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Validates and stores uploaded videos.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video_to_wav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Converts video files to audio files.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wav_to_text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Transcribes audio to text.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generate_keywords_with_bart_and_seeds_using_youtube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Creates SEO keywords and ranks them using AI models like BART.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Communication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Listens for HTTP requests from the frontend, processes video data, and responds with keywords and SEO suggestions.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7713504" y="3958017"/>
            <a:ext cx="4854450" cy="2750440"/>
            <a:chOff x="0" y="0"/>
            <a:chExt cx="1908992" cy="108159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08993" cy="1081599"/>
            </a:xfrm>
            <a:custGeom>
              <a:avLst/>
              <a:gdLst/>
              <a:ahLst/>
              <a:cxnLst/>
              <a:rect l="l" t="t" r="r" b="b"/>
              <a:pathLst>
                <a:path w="1908993" h="1081599">
                  <a:moveTo>
                    <a:pt x="81335" y="0"/>
                  </a:moveTo>
                  <a:lnTo>
                    <a:pt x="1827657" y="0"/>
                  </a:lnTo>
                  <a:cubicBezTo>
                    <a:pt x="1849229" y="0"/>
                    <a:pt x="1869917" y="8569"/>
                    <a:pt x="1885170" y="23823"/>
                  </a:cubicBezTo>
                  <a:cubicBezTo>
                    <a:pt x="1900423" y="39076"/>
                    <a:pt x="1908993" y="59764"/>
                    <a:pt x="1908993" y="81335"/>
                  </a:cubicBezTo>
                  <a:lnTo>
                    <a:pt x="1908993" y="1000264"/>
                  </a:lnTo>
                  <a:cubicBezTo>
                    <a:pt x="1908993" y="1021835"/>
                    <a:pt x="1900423" y="1042523"/>
                    <a:pt x="1885170" y="1057777"/>
                  </a:cubicBezTo>
                  <a:cubicBezTo>
                    <a:pt x="1869917" y="1073030"/>
                    <a:pt x="1849229" y="1081599"/>
                    <a:pt x="1827657" y="1081599"/>
                  </a:cubicBezTo>
                  <a:lnTo>
                    <a:pt x="81335" y="1081599"/>
                  </a:lnTo>
                  <a:cubicBezTo>
                    <a:pt x="59764" y="1081599"/>
                    <a:pt x="39076" y="1073030"/>
                    <a:pt x="23823" y="1057777"/>
                  </a:cubicBezTo>
                  <a:cubicBezTo>
                    <a:pt x="8569" y="1042523"/>
                    <a:pt x="0" y="1021835"/>
                    <a:pt x="0" y="1000264"/>
                  </a:cubicBezTo>
                  <a:lnTo>
                    <a:pt x="0" y="81335"/>
                  </a:lnTo>
                  <a:cubicBezTo>
                    <a:pt x="0" y="59764"/>
                    <a:pt x="8569" y="39076"/>
                    <a:pt x="23823" y="23823"/>
                  </a:cubicBezTo>
                  <a:cubicBezTo>
                    <a:pt x="39076" y="8569"/>
                    <a:pt x="59764" y="0"/>
                    <a:pt x="813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908992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713504" y="3958017"/>
            <a:ext cx="4854450" cy="2750440"/>
            <a:chOff x="0" y="0"/>
            <a:chExt cx="1908992" cy="108159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08993" cy="1081599"/>
            </a:xfrm>
            <a:custGeom>
              <a:avLst/>
              <a:gdLst/>
              <a:ahLst/>
              <a:cxnLst/>
              <a:rect l="l" t="t" r="r" b="b"/>
              <a:pathLst>
                <a:path w="1908993" h="1081599">
                  <a:moveTo>
                    <a:pt x="81335" y="0"/>
                  </a:moveTo>
                  <a:lnTo>
                    <a:pt x="1827657" y="0"/>
                  </a:lnTo>
                  <a:cubicBezTo>
                    <a:pt x="1849229" y="0"/>
                    <a:pt x="1869917" y="8569"/>
                    <a:pt x="1885170" y="23823"/>
                  </a:cubicBezTo>
                  <a:cubicBezTo>
                    <a:pt x="1900423" y="39076"/>
                    <a:pt x="1908993" y="59764"/>
                    <a:pt x="1908993" y="81335"/>
                  </a:cubicBezTo>
                  <a:lnTo>
                    <a:pt x="1908993" y="1000264"/>
                  </a:lnTo>
                  <a:cubicBezTo>
                    <a:pt x="1908993" y="1021835"/>
                    <a:pt x="1900423" y="1042523"/>
                    <a:pt x="1885170" y="1057777"/>
                  </a:cubicBezTo>
                  <a:cubicBezTo>
                    <a:pt x="1869917" y="1073030"/>
                    <a:pt x="1849229" y="1081599"/>
                    <a:pt x="1827657" y="1081599"/>
                  </a:cubicBezTo>
                  <a:lnTo>
                    <a:pt x="81335" y="1081599"/>
                  </a:lnTo>
                  <a:cubicBezTo>
                    <a:pt x="59764" y="1081599"/>
                    <a:pt x="39076" y="1073030"/>
                    <a:pt x="23823" y="1057777"/>
                  </a:cubicBezTo>
                  <a:cubicBezTo>
                    <a:pt x="8569" y="1042523"/>
                    <a:pt x="0" y="1021835"/>
                    <a:pt x="0" y="1000264"/>
                  </a:cubicBezTo>
                  <a:lnTo>
                    <a:pt x="0" y="81335"/>
                  </a:lnTo>
                  <a:cubicBezTo>
                    <a:pt x="0" y="59764"/>
                    <a:pt x="8569" y="39076"/>
                    <a:pt x="23823" y="23823"/>
                  </a:cubicBezTo>
                  <a:cubicBezTo>
                    <a:pt x="39076" y="8569"/>
                    <a:pt x="59764" y="0"/>
                    <a:pt x="81335" y="0"/>
                  </a:cubicBezTo>
                  <a:close/>
                </a:path>
              </a:pathLst>
            </a:custGeom>
            <a:solidFill>
              <a:srgbClr val="004AAD">
                <a:alpha val="7098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908992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171309" y="4385787"/>
            <a:ext cx="4036238" cy="192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0E2ED"/>
                </a:solidFill>
                <a:latin typeface="Canva Sans"/>
                <a:ea typeface="Canva Sans"/>
                <a:cs typeface="Canva Sans"/>
                <a:sym typeface="Canva Sans"/>
              </a:rPr>
              <a:t>Features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User authentication, file upload interface, keyword/description display.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Communication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Sends files and form data to the backend and receives responses with SEO-optimized data.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3452020" y="3956170"/>
            <a:ext cx="4494043" cy="2546240"/>
            <a:chOff x="0" y="0"/>
            <a:chExt cx="1908992" cy="10815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08993" cy="1081599"/>
            </a:xfrm>
            <a:custGeom>
              <a:avLst/>
              <a:gdLst/>
              <a:ahLst/>
              <a:cxnLst/>
              <a:rect l="l" t="t" r="r" b="b"/>
              <a:pathLst>
                <a:path w="1908993" h="1081599">
                  <a:moveTo>
                    <a:pt x="87858" y="0"/>
                  </a:moveTo>
                  <a:lnTo>
                    <a:pt x="1821135" y="0"/>
                  </a:lnTo>
                  <a:cubicBezTo>
                    <a:pt x="1869657" y="0"/>
                    <a:pt x="1908993" y="39335"/>
                    <a:pt x="1908993" y="87858"/>
                  </a:cubicBezTo>
                  <a:lnTo>
                    <a:pt x="1908993" y="993741"/>
                  </a:lnTo>
                  <a:cubicBezTo>
                    <a:pt x="1908993" y="1042264"/>
                    <a:pt x="1869657" y="1081599"/>
                    <a:pt x="1821135" y="1081599"/>
                  </a:cubicBezTo>
                  <a:lnTo>
                    <a:pt x="87858" y="1081599"/>
                  </a:lnTo>
                  <a:cubicBezTo>
                    <a:pt x="39335" y="1081599"/>
                    <a:pt x="0" y="1042264"/>
                    <a:pt x="0" y="993741"/>
                  </a:cubicBezTo>
                  <a:lnTo>
                    <a:pt x="0" y="87858"/>
                  </a:lnTo>
                  <a:cubicBezTo>
                    <a:pt x="0" y="39335"/>
                    <a:pt x="39335" y="0"/>
                    <a:pt x="878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908992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452020" y="3956170"/>
            <a:ext cx="4494043" cy="2546240"/>
            <a:chOff x="0" y="0"/>
            <a:chExt cx="1908992" cy="108159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08993" cy="1081599"/>
            </a:xfrm>
            <a:custGeom>
              <a:avLst/>
              <a:gdLst/>
              <a:ahLst/>
              <a:cxnLst/>
              <a:rect l="l" t="t" r="r" b="b"/>
              <a:pathLst>
                <a:path w="1908993" h="1081599">
                  <a:moveTo>
                    <a:pt x="87858" y="0"/>
                  </a:moveTo>
                  <a:lnTo>
                    <a:pt x="1821135" y="0"/>
                  </a:lnTo>
                  <a:cubicBezTo>
                    <a:pt x="1869657" y="0"/>
                    <a:pt x="1908993" y="39335"/>
                    <a:pt x="1908993" y="87858"/>
                  </a:cubicBezTo>
                  <a:lnTo>
                    <a:pt x="1908993" y="993741"/>
                  </a:lnTo>
                  <a:cubicBezTo>
                    <a:pt x="1908993" y="1042264"/>
                    <a:pt x="1869657" y="1081599"/>
                    <a:pt x="1821135" y="1081599"/>
                  </a:cubicBezTo>
                  <a:lnTo>
                    <a:pt x="87858" y="1081599"/>
                  </a:lnTo>
                  <a:cubicBezTo>
                    <a:pt x="39335" y="1081599"/>
                    <a:pt x="0" y="1042264"/>
                    <a:pt x="0" y="993741"/>
                  </a:cubicBezTo>
                  <a:lnTo>
                    <a:pt x="0" y="87858"/>
                  </a:lnTo>
                  <a:cubicBezTo>
                    <a:pt x="0" y="39335"/>
                    <a:pt x="39335" y="0"/>
                    <a:pt x="87858" y="0"/>
                  </a:cubicBezTo>
                  <a:close/>
                </a:path>
              </a:pathLst>
            </a:custGeom>
            <a:solidFill>
              <a:srgbClr val="004AAD">
                <a:alpha val="7098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908992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680923" y="4311306"/>
            <a:ext cx="4036238" cy="164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BART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Used for text summarization and keyword generation.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0E2ED"/>
                </a:solidFill>
                <a:latin typeface="Canva Sans"/>
                <a:ea typeface="Canva Sans"/>
                <a:cs typeface="Canva Sans"/>
                <a:sym typeface="Canva Sans"/>
              </a:rPr>
              <a:t>YouTube API Integration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Ranks keywords based on their relevance and performance on the platform.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0762041" y="7552581"/>
            <a:ext cx="4494043" cy="2546240"/>
            <a:chOff x="0" y="0"/>
            <a:chExt cx="1908992" cy="108159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08993" cy="1081599"/>
            </a:xfrm>
            <a:custGeom>
              <a:avLst/>
              <a:gdLst/>
              <a:ahLst/>
              <a:cxnLst/>
              <a:rect l="l" t="t" r="r" b="b"/>
              <a:pathLst>
                <a:path w="1908993" h="1081599">
                  <a:moveTo>
                    <a:pt x="87858" y="0"/>
                  </a:moveTo>
                  <a:lnTo>
                    <a:pt x="1821135" y="0"/>
                  </a:lnTo>
                  <a:cubicBezTo>
                    <a:pt x="1869657" y="0"/>
                    <a:pt x="1908993" y="39335"/>
                    <a:pt x="1908993" y="87858"/>
                  </a:cubicBezTo>
                  <a:lnTo>
                    <a:pt x="1908993" y="993741"/>
                  </a:lnTo>
                  <a:cubicBezTo>
                    <a:pt x="1908993" y="1042264"/>
                    <a:pt x="1869657" y="1081599"/>
                    <a:pt x="1821135" y="1081599"/>
                  </a:cubicBezTo>
                  <a:lnTo>
                    <a:pt x="87858" y="1081599"/>
                  </a:lnTo>
                  <a:cubicBezTo>
                    <a:pt x="39335" y="1081599"/>
                    <a:pt x="0" y="1042264"/>
                    <a:pt x="0" y="993741"/>
                  </a:cubicBezTo>
                  <a:lnTo>
                    <a:pt x="0" y="87858"/>
                  </a:lnTo>
                  <a:cubicBezTo>
                    <a:pt x="0" y="39335"/>
                    <a:pt x="39335" y="0"/>
                    <a:pt x="878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908992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762041" y="7552581"/>
            <a:ext cx="4494043" cy="2546240"/>
            <a:chOff x="0" y="0"/>
            <a:chExt cx="1908992" cy="108159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08993" cy="1081599"/>
            </a:xfrm>
            <a:custGeom>
              <a:avLst/>
              <a:gdLst/>
              <a:ahLst/>
              <a:cxnLst/>
              <a:rect l="l" t="t" r="r" b="b"/>
              <a:pathLst>
                <a:path w="1908993" h="1081599">
                  <a:moveTo>
                    <a:pt x="87858" y="0"/>
                  </a:moveTo>
                  <a:lnTo>
                    <a:pt x="1821135" y="0"/>
                  </a:lnTo>
                  <a:cubicBezTo>
                    <a:pt x="1869657" y="0"/>
                    <a:pt x="1908993" y="39335"/>
                    <a:pt x="1908993" y="87858"/>
                  </a:cubicBezTo>
                  <a:lnTo>
                    <a:pt x="1908993" y="993741"/>
                  </a:lnTo>
                  <a:cubicBezTo>
                    <a:pt x="1908993" y="1042264"/>
                    <a:pt x="1869657" y="1081599"/>
                    <a:pt x="1821135" y="1081599"/>
                  </a:cubicBezTo>
                  <a:lnTo>
                    <a:pt x="87858" y="1081599"/>
                  </a:lnTo>
                  <a:cubicBezTo>
                    <a:pt x="39335" y="1081599"/>
                    <a:pt x="0" y="1042264"/>
                    <a:pt x="0" y="993741"/>
                  </a:cubicBezTo>
                  <a:lnTo>
                    <a:pt x="0" y="87858"/>
                  </a:lnTo>
                  <a:cubicBezTo>
                    <a:pt x="0" y="39335"/>
                    <a:pt x="39335" y="0"/>
                    <a:pt x="87858" y="0"/>
                  </a:cubicBezTo>
                  <a:close/>
                </a:path>
              </a:pathLst>
            </a:custGeom>
            <a:solidFill>
              <a:srgbClr val="004AAD">
                <a:alpha val="7098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908992" cy="111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990944" y="7914531"/>
            <a:ext cx="4036238" cy="164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C0E2ED"/>
                </a:solidFill>
                <a:latin typeface="Canva Sans"/>
                <a:ea typeface="Canva Sans"/>
                <a:cs typeface="Canva Sans"/>
                <a:sym typeface="Canva Sans"/>
              </a:rPr>
              <a:t>Uploaded Files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Stored on the server in the uploaded_videos directory.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36E9FD"/>
                </a:solidFill>
                <a:latin typeface="Canva Sans"/>
                <a:ea typeface="Canva Sans"/>
                <a:cs typeface="Canva Sans"/>
                <a:sym typeface="Canva Sans"/>
              </a:rPr>
              <a:t>Generated Keywords</a:t>
            </a:r>
            <a:r>
              <a:rPr lang="en-US" sz="1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Potentially saved in a database for future analytics and user access.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CAE5CCCE-6C3E-4E4A-BB06-D25D265F1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97"/>
    </mc:Choice>
    <mc:Fallback>
      <p:transition spd="slow" advTm="40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08237" y="3335034"/>
            <a:ext cx="1417964" cy="1417964"/>
          </a:xfrm>
          <a:custGeom>
            <a:avLst/>
            <a:gdLst/>
            <a:ahLst/>
            <a:cxnLst/>
            <a:rect l="l" t="t" r="r" b="b"/>
            <a:pathLst>
              <a:path w="1417964" h="1417964">
                <a:moveTo>
                  <a:pt x="0" y="0"/>
                </a:moveTo>
                <a:lnTo>
                  <a:pt x="1417964" y="0"/>
                </a:lnTo>
                <a:lnTo>
                  <a:pt x="1417964" y="1417964"/>
                </a:lnTo>
                <a:lnTo>
                  <a:pt x="0" y="1417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27779" y="4206286"/>
            <a:ext cx="1557969" cy="1557969"/>
          </a:xfrm>
          <a:custGeom>
            <a:avLst/>
            <a:gdLst/>
            <a:ahLst/>
            <a:cxnLst/>
            <a:rect l="l" t="t" r="r" b="b"/>
            <a:pathLst>
              <a:path w="1557969" h="1557969">
                <a:moveTo>
                  <a:pt x="0" y="0"/>
                </a:moveTo>
                <a:lnTo>
                  <a:pt x="1557969" y="0"/>
                </a:lnTo>
                <a:lnTo>
                  <a:pt x="1557969" y="1557969"/>
                </a:lnTo>
                <a:lnTo>
                  <a:pt x="0" y="1557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52571" y="4539316"/>
            <a:ext cx="1224939" cy="1224939"/>
          </a:xfrm>
          <a:custGeom>
            <a:avLst/>
            <a:gdLst/>
            <a:ahLst/>
            <a:cxnLst/>
            <a:rect l="l" t="t" r="r" b="b"/>
            <a:pathLst>
              <a:path w="1224939" h="1224939">
                <a:moveTo>
                  <a:pt x="0" y="0"/>
                </a:moveTo>
                <a:lnTo>
                  <a:pt x="1224940" y="0"/>
                </a:lnTo>
                <a:lnTo>
                  <a:pt x="1224940" y="1224939"/>
                </a:lnTo>
                <a:lnTo>
                  <a:pt x="0" y="1224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90600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36381" y="1467564"/>
            <a:ext cx="12815238" cy="110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Data Structures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2164" y="3277884"/>
            <a:ext cx="260575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Lists &amp; Dictionaries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9780" y="5082432"/>
            <a:ext cx="260575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95433" y="3479165"/>
            <a:ext cx="260575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7910" y="6224257"/>
            <a:ext cx="3856190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Seed keywords are processed as lists.</a:t>
            </a:r>
          </a:p>
          <a:p>
            <a:pPr marL="431801" lvl="1" indent="-215900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 keywords and SEO ranks are returned as dictionaries.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15905" y="6224257"/>
            <a:ext cx="385619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.mp4, .wav, and .txt files for input and intermediate processing.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0695" y="6224257"/>
            <a:ext cx="385619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 data, subscription details, and keyword generation history.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33D7D57-94E6-408C-B95D-B6566A06B3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81"/>
    </mc:Choice>
    <mc:Fallback>
      <p:transition spd="slow" advTm="35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20618" y="1559255"/>
            <a:ext cx="2814651" cy="1543050"/>
            <a:chOff x="0" y="0"/>
            <a:chExt cx="74130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1307" cy="406400"/>
            </a:xfrm>
            <a:custGeom>
              <a:avLst/>
              <a:gdLst/>
              <a:ahLst/>
              <a:cxnLst/>
              <a:rect l="l" t="t" r="r" b="b"/>
              <a:pathLst>
                <a:path w="741307" h="406400">
                  <a:moveTo>
                    <a:pt x="0" y="0"/>
                  </a:moveTo>
                  <a:lnTo>
                    <a:pt x="538107" y="0"/>
                  </a:lnTo>
                  <a:lnTo>
                    <a:pt x="741307" y="203200"/>
                  </a:lnTo>
                  <a:lnTo>
                    <a:pt x="5381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48730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07825" y="1559255"/>
            <a:ext cx="2814651" cy="1543050"/>
            <a:chOff x="0" y="0"/>
            <a:chExt cx="74130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1307" cy="406400"/>
            </a:xfrm>
            <a:custGeom>
              <a:avLst/>
              <a:gdLst/>
              <a:ahLst/>
              <a:cxnLst/>
              <a:rect l="l" t="t" r="r" b="b"/>
              <a:pathLst>
                <a:path w="741307" h="406400">
                  <a:moveTo>
                    <a:pt x="0" y="0"/>
                  </a:moveTo>
                  <a:lnTo>
                    <a:pt x="538107" y="0"/>
                  </a:lnTo>
                  <a:lnTo>
                    <a:pt x="741307" y="203200"/>
                  </a:lnTo>
                  <a:lnTo>
                    <a:pt x="5381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70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48730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9278" y="1559255"/>
            <a:ext cx="2814651" cy="1543050"/>
            <a:chOff x="0" y="0"/>
            <a:chExt cx="741307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1307" cy="406400"/>
            </a:xfrm>
            <a:custGeom>
              <a:avLst/>
              <a:gdLst/>
              <a:ahLst/>
              <a:cxnLst/>
              <a:rect l="l" t="t" r="r" b="b"/>
              <a:pathLst>
                <a:path w="741307" h="406400">
                  <a:moveTo>
                    <a:pt x="0" y="0"/>
                  </a:moveTo>
                  <a:lnTo>
                    <a:pt x="538107" y="0"/>
                  </a:lnTo>
                  <a:lnTo>
                    <a:pt x="741307" y="203200"/>
                  </a:lnTo>
                  <a:lnTo>
                    <a:pt x="5381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48730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418561" y="1559255"/>
            <a:ext cx="2814651" cy="1543050"/>
            <a:chOff x="0" y="0"/>
            <a:chExt cx="741307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1307" cy="406400"/>
            </a:xfrm>
            <a:custGeom>
              <a:avLst/>
              <a:gdLst/>
              <a:ahLst/>
              <a:cxnLst/>
              <a:rect l="l" t="t" r="r" b="b"/>
              <a:pathLst>
                <a:path w="741307" h="406400">
                  <a:moveTo>
                    <a:pt x="0" y="0"/>
                  </a:moveTo>
                  <a:lnTo>
                    <a:pt x="538107" y="0"/>
                  </a:lnTo>
                  <a:lnTo>
                    <a:pt x="741307" y="203200"/>
                  </a:lnTo>
                  <a:lnTo>
                    <a:pt x="5381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48730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07523" y="1559255"/>
            <a:ext cx="2814651" cy="1543050"/>
            <a:chOff x="0" y="0"/>
            <a:chExt cx="741307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1307" cy="406400"/>
            </a:xfrm>
            <a:custGeom>
              <a:avLst/>
              <a:gdLst/>
              <a:ahLst/>
              <a:cxnLst/>
              <a:rect l="l" t="t" r="r" b="b"/>
              <a:pathLst>
                <a:path w="741307" h="406400">
                  <a:moveTo>
                    <a:pt x="0" y="0"/>
                  </a:moveTo>
                  <a:lnTo>
                    <a:pt x="538107" y="0"/>
                  </a:lnTo>
                  <a:lnTo>
                    <a:pt x="741307" y="203200"/>
                  </a:lnTo>
                  <a:lnTo>
                    <a:pt x="5381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A97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48730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594731" y="1559255"/>
            <a:ext cx="2814651" cy="1543050"/>
            <a:chOff x="0" y="0"/>
            <a:chExt cx="741307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1307" cy="406400"/>
            </a:xfrm>
            <a:custGeom>
              <a:avLst/>
              <a:gdLst/>
              <a:ahLst/>
              <a:cxnLst/>
              <a:rect l="l" t="t" r="r" b="b"/>
              <a:pathLst>
                <a:path w="741307" h="406400">
                  <a:moveTo>
                    <a:pt x="0" y="0"/>
                  </a:moveTo>
                  <a:lnTo>
                    <a:pt x="538107" y="0"/>
                  </a:lnTo>
                  <a:lnTo>
                    <a:pt x="741307" y="203200"/>
                  </a:lnTo>
                  <a:lnTo>
                    <a:pt x="5381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-38100"/>
              <a:ext cx="48730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1559255"/>
            <a:ext cx="3002336" cy="1543050"/>
            <a:chOff x="0" y="0"/>
            <a:chExt cx="790739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90739" cy="406400"/>
            </a:xfrm>
            <a:custGeom>
              <a:avLst/>
              <a:gdLst/>
              <a:ahLst/>
              <a:cxnLst/>
              <a:rect l="l" t="t" r="r" b="b"/>
              <a:pathLst>
                <a:path w="790739" h="406400">
                  <a:moveTo>
                    <a:pt x="0" y="0"/>
                  </a:moveTo>
                  <a:lnTo>
                    <a:pt x="587539" y="0"/>
                  </a:lnTo>
                  <a:lnTo>
                    <a:pt x="790739" y="203200"/>
                  </a:lnTo>
                  <a:lnTo>
                    <a:pt x="58753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77800" y="-38100"/>
              <a:ext cx="53673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37175" y="4382869"/>
            <a:ext cx="3185386" cy="1969147"/>
          </a:xfrm>
          <a:custGeom>
            <a:avLst/>
            <a:gdLst/>
            <a:ahLst/>
            <a:cxnLst/>
            <a:rect l="l" t="t" r="r" b="b"/>
            <a:pathLst>
              <a:path w="3185386" h="1969147">
                <a:moveTo>
                  <a:pt x="0" y="0"/>
                </a:moveTo>
                <a:lnTo>
                  <a:pt x="3185386" y="0"/>
                </a:lnTo>
                <a:lnTo>
                  <a:pt x="3185386" y="1969147"/>
                </a:lnTo>
                <a:lnTo>
                  <a:pt x="0" y="1969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>
            <a:off x="4784487" y="-64365"/>
            <a:ext cx="8719027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FFFFFF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Keyword Generation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23903" y="1975180"/>
            <a:ext cx="1199616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Video </a:t>
            </a:r>
          </a:p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Dowload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68230" y="1975180"/>
            <a:ext cx="1199616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Video to Audio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21588" y="1975180"/>
            <a:ext cx="1199616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Audio to Text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28135" y="1798968"/>
            <a:ext cx="1199616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 to Keyword Extraction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63843" y="1719678"/>
            <a:ext cx="2013843" cy="101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1935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 Summarization</a:t>
            </a:r>
          </a:p>
          <a:p>
            <a:pPr algn="ctr">
              <a:lnSpc>
                <a:spcPts val="2709"/>
              </a:lnSpc>
            </a:pPr>
            <a:r>
              <a:rPr lang="en-US" sz="1935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LLM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04907" y="1798968"/>
            <a:ext cx="1355985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Integrating KeyBert with LLM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352729" y="1622755"/>
            <a:ext cx="1199616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SEO Ranking for Keywords</a:t>
            </a:r>
          </a:p>
        </p:txBody>
      </p:sp>
      <p:sp>
        <p:nvSpPr>
          <p:cNvPr id="32" name="Freeform 32"/>
          <p:cNvSpPr/>
          <p:nvPr/>
        </p:nvSpPr>
        <p:spPr>
          <a:xfrm>
            <a:off x="7532140" y="6876887"/>
            <a:ext cx="3185620" cy="1969293"/>
          </a:xfrm>
          <a:custGeom>
            <a:avLst/>
            <a:gdLst/>
            <a:ahLst/>
            <a:cxnLst/>
            <a:rect l="l" t="t" r="r" b="b"/>
            <a:pathLst>
              <a:path w="3185620" h="1969293">
                <a:moveTo>
                  <a:pt x="0" y="0"/>
                </a:moveTo>
                <a:lnTo>
                  <a:pt x="3185620" y="0"/>
                </a:lnTo>
                <a:lnTo>
                  <a:pt x="3185620" y="1969293"/>
                </a:lnTo>
                <a:lnTo>
                  <a:pt x="0" y="1969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Freeform 33"/>
          <p:cNvSpPr/>
          <p:nvPr/>
        </p:nvSpPr>
        <p:spPr>
          <a:xfrm>
            <a:off x="2973423" y="6823351"/>
            <a:ext cx="3232338" cy="1998173"/>
          </a:xfrm>
          <a:custGeom>
            <a:avLst/>
            <a:gdLst/>
            <a:ahLst/>
            <a:cxnLst/>
            <a:rect l="l" t="t" r="r" b="b"/>
            <a:pathLst>
              <a:path w="3232338" h="1998173">
                <a:moveTo>
                  <a:pt x="0" y="0"/>
                </a:moveTo>
                <a:lnTo>
                  <a:pt x="3232338" y="0"/>
                </a:lnTo>
                <a:lnTo>
                  <a:pt x="3232338" y="1998173"/>
                </a:lnTo>
                <a:lnTo>
                  <a:pt x="0" y="19981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4" name="Freeform 34"/>
          <p:cNvSpPr/>
          <p:nvPr/>
        </p:nvSpPr>
        <p:spPr>
          <a:xfrm>
            <a:off x="5264578" y="4382869"/>
            <a:ext cx="3185386" cy="1969147"/>
          </a:xfrm>
          <a:custGeom>
            <a:avLst/>
            <a:gdLst/>
            <a:ahLst/>
            <a:cxnLst/>
            <a:rect l="l" t="t" r="r" b="b"/>
            <a:pathLst>
              <a:path w="3185386" h="1969147">
                <a:moveTo>
                  <a:pt x="0" y="0"/>
                </a:moveTo>
                <a:lnTo>
                  <a:pt x="3185386" y="0"/>
                </a:lnTo>
                <a:lnTo>
                  <a:pt x="3185386" y="1969147"/>
                </a:lnTo>
                <a:lnTo>
                  <a:pt x="0" y="1969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Freeform 35"/>
          <p:cNvSpPr/>
          <p:nvPr/>
        </p:nvSpPr>
        <p:spPr>
          <a:xfrm>
            <a:off x="14308204" y="4382869"/>
            <a:ext cx="3185386" cy="1969147"/>
          </a:xfrm>
          <a:custGeom>
            <a:avLst/>
            <a:gdLst/>
            <a:ahLst/>
            <a:cxnLst/>
            <a:rect l="l" t="t" r="r" b="b"/>
            <a:pathLst>
              <a:path w="3185386" h="1969147">
                <a:moveTo>
                  <a:pt x="0" y="0"/>
                </a:moveTo>
                <a:lnTo>
                  <a:pt x="3185386" y="0"/>
                </a:lnTo>
                <a:lnTo>
                  <a:pt x="3185386" y="1969147"/>
                </a:lnTo>
                <a:lnTo>
                  <a:pt x="0" y="19691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Freeform 36"/>
          <p:cNvSpPr/>
          <p:nvPr/>
        </p:nvSpPr>
        <p:spPr>
          <a:xfrm>
            <a:off x="9901066" y="4382869"/>
            <a:ext cx="3185386" cy="1969147"/>
          </a:xfrm>
          <a:custGeom>
            <a:avLst/>
            <a:gdLst/>
            <a:ahLst/>
            <a:cxnLst/>
            <a:rect l="l" t="t" r="r" b="b"/>
            <a:pathLst>
              <a:path w="3185386" h="1969147">
                <a:moveTo>
                  <a:pt x="0" y="0"/>
                </a:moveTo>
                <a:lnTo>
                  <a:pt x="3185385" y="0"/>
                </a:lnTo>
                <a:lnTo>
                  <a:pt x="3185385" y="1969147"/>
                </a:lnTo>
                <a:lnTo>
                  <a:pt x="0" y="19691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AutoShape 37"/>
          <p:cNvSpPr/>
          <p:nvPr/>
        </p:nvSpPr>
        <p:spPr>
          <a:xfrm>
            <a:off x="2529868" y="3102305"/>
            <a:ext cx="0" cy="128056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6830132" y="3102305"/>
            <a:ext cx="0" cy="1280563"/>
          </a:xfrm>
          <a:prstGeom prst="line">
            <a:avLst/>
          </a:prstGeom>
          <a:ln w="38100" cap="flat">
            <a:solidFill>
              <a:srgbClr val="FF66C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1396100" y="3102305"/>
            <a:ext cx="0" cy="1280563"/>
          </a:xfrm>
          <a:prstGeom prst="line">
            <a:avLst/>
          </a:prstGeom>
          <a:ln w="38100" cap="flat">
            <a:solidFill>
              <a:srgbClr val="FDC70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15746534" y="3102305"/>
            <a:ext cx="0" cy="1280563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4589592" y="3102305"/>
            <a:ext cx="0" cy="3721046"/>
          </a:xfrm>
          <a:prstGeom prst="line">
            <a:avLst/>
          </a:prstGeom>
          <a:ln w="38100" cap="flat">
            <a:solidFill>
              <a:srgbClr val="24A9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9124950" y="3141508"/>
            <a:ext cx="0" cy="3735380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13522563" y="3102378"/>
            <a:ext cx="14116" cy="3706499"/>
          </a:xfrm>
          <a:prstGeom prst="line">
            <a:avLst/>
          </a:prstGeom>
          <a:ln w="38100" cap="flat">
            <a:solidFill>
              <a:srgbClr val="8C52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Freeform 44"/>
          <p:cNvSpPr/>
          <p:nvPr/>
        </p:nvSpPr>
        <p:spPr>
          <a:xfrm>
            <a:off x="12013910" y="6852376"/>
            <a:ext cx="3185386" cy="1969147"/>
          </a:xfrm>
          <a:custGeom>
            <a:avLst/>
            <a:gdLst/>
            <a:ahLst/>
            <a:cxnLst/>
            <a:rect l="l" t="t" r="r" b="b"/>
            <a:pathLst>
              <a:path w="3185386" h="1969147">
                <a:moveTo>
                  <a:pt x="0" y="0"/>
                </a:moveTo>
                <a:lnTo>
                  <a:pt x="3185386" y="0"/>
                </a:lnTo>
                <a:lnTo>
                  <a:pt x="3185386" y="1969148"/>
                </a:lnTo>
                <a:lnTo>
                  <a:pt x="0" y="19691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TextBox 45"/>
          <p:cNvSpPr txBox="1"/>
          <p:nvPr/>
        </p:nvSpPr>
        <p:spPr>
          <a:xfrm>
            <a:off x="1076325" y="4705849"/>
            <a:ext cx="2954711" cy="99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9"/>
              </a:lnSpc>
              <a:spcBef>
                <a:spcPct val="0"/>
              </a:spcBef>
            </a:pPr>
            <a:r>
              <a:rPr lang="en-US" sz="1892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yt-dlp Library:  yt-dlp to download videos from YouTube efficiently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330631" y="7118497"/>
            <a:ext cx="2517922" cy="144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2"/>
              </a:lnSpc>
              <a:spcBef>
                <a:spcPct val="0"/>
              </a:spcBef>
            </a:pPr>
            <a:r>
              <a:rPr lang="en-US" sz="1658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downloaded video files to audio format using the moviepy library for easy audio processing.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964125" y="4554319"/>
            <a:ext cx="2863114" cy="171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Summarize the extracted text using large language models (LLMs) like BART or LLaMA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4404" y="4646811"/>
            <a:ext cx="2863935" cy="14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671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YouTube API: Utilize the YouTube API to analyze and rank keywords based on SEO metrics to optimize video visibility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440572" y="4782655"/>
            <a:ext cx="2769978" cy="1339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  <a:spcBef>
                <a:spcPct val="0"/>
              </a:spcBef>
            </a:pPr>
            <a:r>
              <a:rPr lang="en-US" sz="1929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Transcribe audio files to text with the SpeechRecognition library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729344" y="7267412"/>
            <a:ext cx="2676146" cy="12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  <a:spcBef>
                <a:spcPct val="0"/>
              </a:spcBef>
            </a:pPr>
            <a:r>
              <a:rPr lang="en-US" sz="1854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Extract relevant keywords from the transcribed text using keyBERT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332756" y="7193827"/>
            <a:ext cx="2547694" cy="132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  <a:spcBef>
                <a:spcPct val="0"/>
              </a:spcBef>
            </a:pPr>
            <a:r>
              <a:rPr lang="en-US" sz="1897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 the keywords generated by KeyBERT with LLM outputs to refine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339218" y="512922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05</a:t>
            </a: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8E262025-8A0C-4E2C-9AD5-E9403DD12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59"/>
    </mc:Choice>
    <mc:Fallback>
      <p:transition spd="slow" advTm="28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1695" y="1502241"/>
            <a:ext cx="13598854" cy="8014561"/>
          </a:xfrm>
          <a:custGeom>
            <a:avLst/>
            <a:gdLst/>
            <a:ahLst/>
            <a:cxnLst/>
            <a:rect l="l" t="t" r="r" b="b"/>
            <a:pathLst>
              <a:path w="13598854" h="8014561">
                <a:moveTo>
                  <a:pt x="0" y="0"/>
                </a:moveTo>
                <a:lnTo>
                  <a:pt x="13598854" y="0"/>
                </a:lnTo>
                <a:lnTo>
                  <a:pt x="13598854" y="8014561"/>
                </a:lnTo>
                <a:lnTo>
                  <a:pt x="0" y="801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72" b="-38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73423" y="-64365"/>
            <a:ext cx="11334782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FFFFFF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ARCHITECTURE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39218" y="512922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06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2CD5D0B-A9C3-43F1-8C17-86196A0CB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94"/>
    </mc:Choice>
    <mc:Fallback>
      <p:transition spd="slow" advTm="78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34736" y="3727871"/>
            <a:ext cx="1486091" cy="1486091"/>
          </a:xfrm>
          <a:custGeom>
            <a:avLst/>
            <a:gdLst/>
            <a:ahLst/>
            <a:cxnLst/>
            <a:rect l="l" t="t" r="r" b="b"/>
            <a:pathLst>
              <a:path w="1486091" h="1486091">
                <a:moveTo>
                  <a:pt x="0" y="0"/>
                </a:moveTo>
                <a:lnTo>
                  <a:pt x="1486091" y="0"/>
                </a:lnTo>
                <a:lnTo>
                  <a:pt x="1486091" y="1486091"/>
                </a:lnTo>
                <a:lnTo>
                  <a:pt x="0" y="1486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87852" y="3271359"/>
            <a:ext cx="1872141" cy="1872141"/>
          </a:xfrm>
          <a:custGeom>
            <a:avLst/>
            <a:gdLst/>
            <a:ahLst/>
            <a:cxnLst/>
            <a:rect l="l" t="t" r="r" b="b"/>
            <a:pathLst>
              <a:path w="1872141" h="1872141">
                <a:moveTo>
                  <a:pt x="0" y="0"/>
                </a:moveTo>
                <a:lnTo>
                  <a:pt x="1872141" y="0"/>
                </a:lnTo>
                <a:lnTo>
                  <a:pt x="1872141" y="1872141"/>
                </a:lnTo>
                <a:lnTo>
                  <a:pt x="0" y="1872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32297" y="3506995"/>
            <a:ext cx="1538016" cy="1538016"/>
          </a:xfrm>
          <a:custGeom>
            <a:avLst/>
            <a:gdLst/>
            <a:ahLst/>
            <a:cxnLst/>
            <a:rect l="l" t="t" r="r" b="b"/>
            <a:pathLst>
              <a:path w="1538016" h="1538016">
                <a:moveTo>
                  <a:pt x="0" y="0"/>
                </a:moveTo>
                <a:lnTo>
                  <a:pt x="1538017" y="0"/>
                </a:lnTo>
                <a:lnTo>
                  <a:pt x="1538017" y="1538016"/>
                </a:lnTo>
                <a:lnTo>
                  <a:pt x="0" y="15380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70314" y="1406523"/>
            <a:ext cx="7632073" cy="11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Selling Point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9748" y="5666365"/>
            <a:ext cx="5663114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D7FDFF"/>
                </a:solidFill>
                <a:latin typeface="Canva Sans"/>
                <a:ea typeface="Canva Sans"/>
                <a:cs typeface="Canva Sans"/>
                <a:sym typeface="Canva Sans"/>
              </a:rPr>
              <a:t>Limited number of content uploads (e.g., 3 per day)</a:t>
            </a:r>
          </a:p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D7FDFF"/>
                </a:solidFill>
                <a:latin typeface="Canva Sans"/>
                <a:ea typeface="Canva Sans"/>
                <a:cs typeface="Canva Sans"/>
                <a:sym typeface="Canva Sans"/>
              </a:rPr>
              <a:t>Basic keyword suggestions and hashtags</a:t>
            </a:r>
          </a:p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D7FDFF"/>
                </a:solidFill>
                <a:latin typeface="Canva Sans"/>
                <a:ea typeface="Canva Sans"/>
                <a:cs typeface="Canva Sans"/>
                <a:sym typeface="Canva Sans"/>
              </a:rPr>
              <a:t>Ads displayed in the user interface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D7FD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845947" y="5666365"/>
            <a:ext cx="5514168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D7FDFF"/>
                </a:solidFill>
                <a:latin typeface="Canva Sans"/>
                <a:ea typeface="Canva Sans"/>
                <a:cs typeface="Canva Sans"/>
                <a:sym typeface="Canva Sans"/>
              </a:rPr>
              <a:t>Unlimited uploads and access to advanced keyword suggestions</a:t>
            </a:r>
          </a:p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D7FDFF"/>
                </a:solidFill>
                <a:latin typeface="Canva Sans"/>
                <a:ea typeface="Canva Sans"/>
                <a:cs typeface="Canva Sans"/>
                <a:sym typeface="Canva Sans"/>
              </a:rPr>
              <a:t>Ad-free experience</a:t>
            </a:r>
          </a:p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D7FDFF"/>
                </a:solidFill>
                <a:latin typeface="Canva Sans"/>
                <a:ea typeface="Canva Sans"/>
                <a:cs typeface="Canva Sans"/>
                <a:sym typeface="Canva Sans"/>
              </a:rPr>
              <a:t>Access to priority customer support</a:t>
            </a:r>
          </a:p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D7FDFF"/>
                </a:solidFill>
                <a:latin typeface="Canva Sans"/>
                <a:ea typeface="Canva Sans"/>
                <a:cs typeface="Canva Sans"/>
                <a:sym typeface="Canva Sans"/>
              </a:rPr>
              <a:t>Analytics and performance insights for keywords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D7FD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990600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07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9BF7358-EE1F-4220-8932-0649B689FE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04"/>
    </mc:Choice>
    <mc:Fallback>
      <p:transition spd="slow" advTm="28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2831">
            <a:off x="-183072" y="90349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38710" flipV="1">
            <a:off x="-4529841" y="-557315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42942" y="3447534"/>
            <a:ext cx="1917559" cy="1917559"/>
          </a:xfrm>
          <a:custGeom>
            <a:avLst/>
            <a:gdLst/>
            <a:ahLst/>
            <a:cxnLst/>
            <a:rect l="l" t="t" r="r" b="b"/>
            <a:pathLst>
              <a:path w="1917559" h="1917559">
                <a:moveTo>
                  <a:pt x="0" y="0"/>
                </a:moveTo>
                <a:lnTo>
                  <a:pt x="1917559" y="0"/>
                </a:lnTo>
                <a:lnTo>
                  <a:pt x="1917559" y="1917559"/>
                </a:lnTo>
                <a:lnTo>
                  <a:pt x="0" y="1917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28002" y="3188575"/>
            <a:ext cx="2076521" cy="2076521"/>
          </a:xfrm>
          <a:custGeom>
            <a:avLst/>
            <a:gdLst/>
            <a:ahLst/>
            <a:cxnLst/>
            <a:rect l="l" t="t" r="r" b="b"/>
            <a:pathLst>
              <a:path w="2076521" h="2076521">
                <a:moveTo>
                  <a:pt x="0" y="0"/>
                </a:moveTo>
                <a:lnTo>
                  <a:pt x="2076521" y="0"/>
                </a:lnTo>
                <a:lnTo>
                  <a:pt x="2076521" y="2076521"/>
                </a:lnTo>
                <a:lnTo>
                  <a:pt x="0" y="20765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80177" y="3109094"/>
            <a:ext cx="2008394" cy="2008394"/>
          </a:xfrm>
          <a:custGeom>
            <a:avLst/>
            <a:gdLst/>
            <a:ahLst/>
            <a:cxnLst/>
            <a:rect l="l" t="t" r="r" b="b"/>
            <a:pathLst>
              <a:path w="2008394" h="2008394">
                <a:moveTo>
                  <a:pt x="0" y="0"/>
                </a:moveTo>
                <a:lnTo>
                  <a:pt x="2008395" y="0"/>
                </a:lnTo>
                <a:lnTo>
                  <a:pt x="2008395" y="2008394"/>
                </a:lnTo>
                <a:lnTo>
                  <a:pt x="0" y="2008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61325" y="1293874"/>
            <a:ext cx="9965350" cy="110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Roles in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8002" y="5450247"/>
            <a:ext cx="196750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Free Users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68900" y="5370766"/>
            <a:ext cx="283094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Premium Users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90800" y="5629725"/>
            <a:ext cx="1319390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78303" y="6728651"/>
            <a:ext cx="282714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Limited video uploads and basic keyword suggestions.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73407" y="6635185"/>
            <a:ext cx="2827140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Unlimited uploads, advanced suggestions, analytics, and ad-free experience.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88151" y="6811398"/>
            <a:ext cx="282714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Manage user subscriptions, monitor service performance.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990600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08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FCE17BA-9C8E-4DC7-818D-152A9B6C2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61"/>
    </mc:Choice>
    <mc:Fallback>
      <p:transition spd="slow" advTm="31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83163" y="3548873"/>
            <a:ext cx="1009205" cy="1009205"/>
          </a:xfrm>
          <a:custGeom>
            <a:avLst/>
            <a:gdLst/>
            <a:ahLst/>
            <a:cxnLst/>
            <a:rect l="l" t="t" r="r" b="b"/>
            <a:pathLst>
              <a:path w="1009205" h="1009205">
                <a:moveTo>
                  <a:pt x="0" y="0"/>
                </a:moveTo>
                <a:lnTo>
                  <a:pt x="1009205" y="0"/>
                </a:lnTo>
                <a:lnTo>
                  <a:pt x="1009205" y="1009205"/>
                </a:lnTo>
                <a:lnTo>
                  <a:pt x="0" y="1009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53926" y="3389911"/>
            <a:ext cx="952433" cy="952433"/>
          </a:xfrm>
          <a:custGeom>
            <a:avLst/>
            <a:gdLst/>
            <a:ahLst/>
            <a:cxnLst/>
            <a:rect l="l" t="t" r="r" b="b"/>
            <a:pathLst>
              <a:path w="952433" h="952433">
                <a:moveTo>
                  <a:pt x="0" y="0"/>
                </a:moveTo>
                <a:lnTo>
                  <a:pt x="952433" y="0"/>
                </a:lnTo>
                <a:lnTo>
                  <a:pt x="952433" y="952433"/>
                </a:lnTo>
                <a:lnTo>
                  <a:pt x="0" y="952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83163" y="7414169"/>
            <a:ext cx="1134104" cy="1134104"/>
          </a:xfrm>
          <a:custGeom>
            <a:avLst/>
            <a:gdLst/>
            <a:ahLst/>
            <a:cxnLst/>
            <a:rect l="l" t="t" r="r" b="b"/>
            <a:pathLst>
              <a:path w="1134104" h="1134104">
                <a:moveTo>
                  <a:pt x="0" y="0"/>
                </a:moveTo>
                <a:lnTo>
                  <a:pt x="1134104" y="0"/>
                </a:lnTo>
                <a:lnTo>
                  <a:pt x="1134104" y="1134104"/>
                </a:lnTo>
                <a:lnTo>
                  <a:pt x="0" y="11341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83163" y="5143500"/>
            <a:ext cx="1122749" cy="1122749"/>
          </a:xfrm>
          <a:custGeom>
            <a:avLst/>
            <a:gdLst/>
            <a:ahLst/>
            <a:cxnLst/>
            <a:rect l="l" t="t" r="r" b="b"/>
            <a:pathLst>
              <a:path w="1122749" h="1122749">
                <a:moveTo>
                  <a:pt x="0" y="0"/>
                </a:moveTo>
                <a:lnTo>
                  <a:pt x="1122749" y="0"/>
                </a:lnTo>
                <a:lnTo>
                  <a:pt x="1122749" y="1122749"/>
                </a:lnTo>
                <a:lnTo>
                  <a:pt x="0" y="1122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92368" y="1467564"/>
            <a:ext cx="12303264" cy="11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Interfaces To Develop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61029" y="3542595"/>
            <a:ext cx="1003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Login/Signup Interface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For user authentication.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1029" y="5085784"/>
            <a:ext cx="1187637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 Screen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Display generated keywords, hashtags, and SEO scores.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61029" y="7367808"/>
            <a:ext cx="1187637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Dashboard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Manage user accounts and monitor tool usage.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90600"/>
            <a:ext cx="1074675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09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B0174A1-1DB1-4063-BA35-9A3B1B947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11"/>
    </mc:Choice>
    <mc:Fallback>
      <p:transition spd="slow" advTm="32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595</Words>
  <Application>Microsoft Office PowerPoint</Application>
  <PresentationFormat>Custom</PresentationFormat>
  <Paragraphs>88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Raleway Italics</vt:lpstr>
      <vt:lpstr>Montserrat Heavy</vt:lpstr>
      <vt:lpstr>Mokoto</vt:lpstr>
      <vt:lpstr>DM Sans Bold</vt:lpstr>
      <vt:lpstr>Montserrat Semi-Bold</vt:lpstr>
      <vt:lpstr>Canva Sans</vt:lpstr>
      <vt:lpstr>Canva Sans Bold</vt:lpstr>
      <vt:lpstr>Arial</vt:lpstr>
      <vt:lpstr>Alegreya Sans SC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www.reallygreatsite.com</dc:title>
  <dc:creator>rack</dc:creator>
  <cp:lastModifiedBy>Kottam Rakshitha</cp:lastModifiedBy>
  <cp:revision>4</cp:revision>
  <dcterms:created xsi:type="dcterms:W3CDTF">2006-08-16T00:00:00Z</dcterms:created>
  <dcterms:modified xsi:type="dcterms:W3CDTF">2024-12-01T16:33:36Z</dcterms:modified>
  <dc:identifier>DAGX1Ch1r7o</dc:identifier>
</cp:coreProperties>
</file>